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104" d="100"/>
          <a:sy n="104" d="100"/>
        </p:scale>
        <p:origin x="22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7" cy="498693"/>
          </a:xfrm>
          <a:prstGeom prst="rect">
            <a:avLst/>
          </a:prstGeom>
        </p:spPr>
        <p:txBody>
          <a:bodyPr vert="horz" lIns="91424" tIns="45712" rIns="91424" bIns="45712" rtlCol="0"/>
          <a:lstStyle>
            <a:lvl1pPr algn="r">
              <a:defRPr sz="1200"/>
            </a:lvl1pPr>
          </a:lstStyle>
          <a:p>
            <a:fld id="{3C6293F8-2C82-46D4-84CD-26CE108D3338}" type="datetimeFigureOut">
              <a:rPr kumimoji="1" lang="ja-JP" altLang="en-US" smtClean="0"/>
              <a:t>2022/9/22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4" tIns="45712" rIns="91424" bIns="45712" rtlCol="0" anchor="b"/>
          <a:lstStyle>
            <a:lvl1pPr algn="r">
              <a:defRPr sz="1200"/>
            </a:lvl1pPr>
          </a:lstStyle>
          <a:p>
            <a:fld id="{8D16A444-4332-4188-B039-E5A1E7C02875}" type="slidenum">
              <a:rPr kumimoji="1" lang="ja-JP" altLang="en-US" smtClean="0"/>
              <a:t>‹#›</a:t>
            </a:fld>
            <a:endParaRPr kumimoji="1" lang="ja-JP" altLang="en-US"/>
          </a:p>
        </p:txBody>
      </p:sp>
    </p:spTree>
    <p:extLst>
      <p:ext uri="{BB962C8B-B14F-4D97-AF65-F5344CB8AC3E}">
        <p14:creationId xmlns:p14="http://schemas.microsoft.com/office/powerpoint/2010/main" val="3244351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16A444-4332-4188-B039-E5A1E7C02875}" type="slidenum">
              <a:rPr kumimoji="1" lang="ja-JP" altLang="en-US" smtClean="0"/>
              <a:t>1</a:t>
            </a:fld>
            <a:endParaRPr kumimoji="1" lang="ja-JP" altLang="en-US"/>
          </a:p>
        </p:txBody>
      </p:sp>
    </p:spTree>
    <p:extLst>
      <p:ext uri="{BB962C8B-B14F-4D97-AF65-F5344CB8AC3E}">
        <p14:creationId xmlns:p14="http://schemas.microsoft.com/office/powerpoint/2010/main" val="127093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16A444-4332-4188-B039-E5A1E7C02875}" type="slidenum">
              <a:rPr kumimoji="1" lang="ja-JP" altLang="en-US" smtClean="0"/>
              <a:t>2</a:t>
            </a:fld>
            <a:endParaRPr kumimoji="1" lang="ja-JP" altLang="en-US"/>
          </a:p>
        </p:txBody>
      </p:sp>
    </p:spTree>
    <p:extLst>
      <p:ext uri="{BB962C8B-B14F-4D97-AF65-F5344CB8AC3E}">
        <p14:creationId xmlns:p14="http://schemas.microsoft.com/office/powerpoint/2010/main" val="3231441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90083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10798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64446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312865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24514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371475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338165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63108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408004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60398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8606A-8083-4717-B4F6-D4557FDBEAEF}" type="datetimeFigureOut">
              <a:rPr kumimoji="1" lang="ja-JP" altLang="en-US" smtClean="0"/>
              <a:t>2022/9/22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369377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8606A-8083-4717-B4F6-D4557FDBEAEF}" type="datetimeFigureOut">
              <a:rPr kumimoji="1" lang="ja-JP" altLang="en-US" smtClean="0"/>
              <a:t>2022/9/22</a:t>
            </a:fld>
            <a:endParaRPr kumimoji="1" lang="ja-JP" alt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456412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正方形/長方形 6"/>
          <p:cNvSpPr/>
          <p:nvPr/>
        </p:nvSpPr>
        <p:spPr>
          <a:xfrm>
            <a:off x="105327" y="2686321"/>
            <a:ext cx="8834605" cy="212883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5" name="フローチャート: 論理積ゲート 134"/>
          <p:cNvSpPr/>
          <p:nvPr/>
        </p:nvSpPr>
        <p:spPr>
          <a:xfrm rot="5400000">
            <a:off x="3737374" y="-3136658"/>
            <a:ext cx="1431745" cy="5723913"/>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vert="vert270" bIns="36000" rtlCol="0" anchor="b"/>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136" name="テキスト ボックス 135"/>
          <p:cNvSpPr txBox="1"/>
          <p:nvPr/>
        </p:nvSpPr>
        <p:spPr>
          <a:xfrm>
            <a:off x="2906365" y="86136"/>
            <a:ext cx="2961565" cy="400110"/>
          </a:xfrm>
          <a:prstGeom prst="rect">
            <a:avLst/>
          </a:prstGeom>
          <a:noFill/>
        </p:spPr>
        <p:txBody>
          <a:bodyPr wrap="square" rtlCol="0">
            <a:spAutoFit/>
          </a:bodyP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令和４年１０月から</a:t>
            </a:r>
          </a:p>
        </p:txBody>
      </p:sp>
      <p:sp>
        <p:nvSpPr>
          <p:cNvPr id="139" name="テキスト ボックス 138"/>
          <p:cNvSpPr txBox="1"/>
          <p:nvPr/>
        </p:nvSpPr>
        <p:spPr>
          <a:xfrm>
            <a:off x="529609" y="351359"/>
            <a:ext cx="9016306" cy="1200329"/>
          </a:xfrm>
          <a:prstGeom prst="rect">
            <a:avLst/>
          </a:prstGeom>
          <a:noFill/>
        </p:spPr>
        <p:txBody>
          <a:bodyPr wrap="square" rtlCol="0">
            <a:spAutoFit/>
          </a:bodyPr>
          <a:lstStyle/>
          <a:p>
            <a:r>
              <a:rPr kumimoji="1" lang="ja-JP" altLang="en-US" sz="3200" b="1" spc="200" dirty="0">
                <a:latin typeface="HG丸ｺﾞｼｯｸM-PRO" panose="020F0600000000000000" pitchFamily="50" charset="-128"/>
                <a:ea typeface="HG丸ｺﾞｼｯｸM-PRO" panose="020F0600000000000000" pitchFamily="50" charset="-128"/>
              </a:rPr>
              <a:t>育児休業等期間中における健康保険料の</a:t>
            </a:r>
            <a:endParaRPr kumimoji="1" lang="en-US" altLang="ja-JP" sz="3200" b="1" spc="200" dirty="0">
              <a:latin typeface="HG丸ｺﾞｼｯｸM-PRO" panose="020F0600000000000000" pitchFamily="50" charset="-128"/>
              <a:ea typeface="HG丸ｺﾞｼｯｸM-PRO" panose="020F0600000000000000" pitchFamily="50" charset="-128"/>
            </a:endParaRPr>
          </a:p>
          <a:p>
            <a:r>
              <a:rPr kumimoji="1" lang="ja-JP" altLang="en-US" sz="3600" b="1" u="sng" spc="1000" dirty="0">
                <a:solidFill>
                  <a:srgbClr val="FF0000"/>
                </a:solidFill>
                <a:latin typeface="HG創英角ﾎﾟｯﾌﾟ体" panose="040B0A09000000000000" pitchFamily="49" charset="-128"/>
                <a:ea typeface="HG創英角ﾎﾟｯﾌﾟ体" panose="040B0A09000000000000" pitchFamily="49" charset="-128"/>
              </a:rPr>
              <a:t>免除要件</a:t>
            </a:r>
            <a:r>
              <a:rPr kumimoji="1" lang="ja-JP" altLang="en-US" sz="3200" u="sng" spc="1000" dirty="0">
                <a:solidFill>
                  <a:srgbClr val="FF0000"/>
                </a:solidFill>
                <a:latin typeface="HGP創英角ﾎﾟｯﾌﾟ体" panose="040B0A00000000000000" pitchFamily="50" charset="-128"/>
                <a:ea typeface="HGP創英角ﾎﾟｯﾌﾟ体" panose="040B0A00000000000000" pitchFamily="50" charset="-128"/>
              </a:rPr>
              <a:t>が</a:t>
            </a:r>
            <a:r>
              <a:rPr kumimoji="1" lang="ja-JP" altLang="en-US" sz="4000" u="sng" spc="1000" dirty="0">
                <a:solidFill>
                  <a:srgbClr val="FF0000"/>
                </a:solidFill>
                <a:latin typeface="HGP創英角ﾎﾟｯﾌﾟ体" panose="040B0A00000000000000" pitchFamily="50" charset="-128"/>
                <a:ea typeface="HGP創英角ﾎﾟｯﾌﾟ体" panose="040B0A00000000000000" pitchFamily="50" charset="-128"/>
              </a:rPr>
              <a:t>改正</a:t>
            </a:r>
            <a:r>
              <a:rPr kumimoji="1" lang="ja-JP" altLang="en-US" sz="3200" b="1" spc="200" dirty="0">
                <a:latin typeface="HG丸ｺﾞｼｯｸM-PRO" panose="020F0600000000000000" pitchFamily="50" charset="-128"/>
                <a:ea typeface="HG丸ｺﾞｼｯｸM-PRO" panose="020F0600000000000000" pitchFamily="50" charset="-128"/>
              </a:rPr>
              <a:t>されます。</a:t>
            </a:r>
            <a:endParaRPr kumimoji="1" lang="ja-JP" altLang="en-US" sz="3600" b="1" spc="200" dirty="0">
              <a:latin typeface="HG丸ｺﾞｼｯｸM-PRO" panose="020F0600000000000000" pitchFamily="50" charset="-128"/>
              <a:ea typeface="HG丸ｺﾞｼｯｸM-PRO" panose="020F0600000000000000" pitchFamily="50" charset="-128"/>
            </a:endParaRPr>
          </a:p>
        </p:txBody>
      </p:sp>
      <p:sp>
        <p:nvSpPr>
          <p:cNvPr id="140" name="テキスト ボックス 139"/>
          <p:cNvSpPr txBox="1"/>
          <p:nvPr/>
        </p:nvSpPr>
        <p:spPr>
          <a:xfrm>
            <a:off x="36302" y="94275"/>
            <a:ext cx="2133600" cy="369332"/>
          </a:xfrm>
          <a:prstGeom prst="rect">
            <a:avLst/>
          </a:prstGeom>
          <a:noFill/>
        </p:spPr>
        <p:txBody>
          <a:bodyPr wrap="square" rtlCol="0">
            <a:spAutoFit/>
          </a:bodyPr>
          <a:lstStyle/>
          <a:p>
            <a:r>
              <a:rPr kumimoji="1" lang="ja-JP" altLang="en-US" u="sng" dirty="0">
                <a:latin typeface="メイリオ" panose="020B0604030504040204" pitchFamily="50" charset="-128"/>
                <a:ea typeface="メイリオ" panose="020B0604030504040204" pitchFamily="50" charset="-128"/>
              </a:rPr>
              <a:t>事業主の皆さまへ</a:t>
            </a:r>
          </a:p>
        </p:txBody>
      </p:sp>
      <p:sp>
        <p:nvSpPr>
          <p:cNvPr id="141" name="楕円 140"/>
          <p:cNvSpPr/>
          <p:nvPr/>
        </p:nvSpPr>
        <p:spPr>
          <a:xfrm>
            <a:off x="3369342" y="876873"/>
            <a:ext cx="722345" cy="693865"/>
          </a:xfrm>
          <a:prstGeom prst="ellipse">
            <a:avLst/>
          </a:prstGeom>
          <a:noFill/>
          <a:ln w="9525" cap="flat" cmpd="sng" algn="ctr">
            <a:solidFill>
              <a:srgbClr val="FF0000"/>
            </a:solidFill>
            <a:prstDash val="solid"/>
            <a:round/>
            <a:headEnd type="none" w="med" len="med"/>
            <a:tailEnd type="none" w="med" len="med"/>
          </a:ln>
          <a:scene3d>
            <a:camera prst="isometricOffAxis1Right"/>
            <a:lightRig rig="threePt" dir="t"/>
          </a:scene3d>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43" name="楕円 142"/>
          <p:cNvSpPr/>
          <p:nvPr/>
        </p:nvSpPr>
        <p:spPr>
          <a:xfrm>
            <a:off x="4035466" y="880215"/>
            <a:ext cx="722345" cy="693865"/>
          </a:xfrm>
          <a:prstGeom prst="ellipse">
            <a:avLst/>
          </a:prstGeom>
          <a:noFill/>
          <a:ln w="9525" cap="flat" cmpd="sng" algn="ctr">
            <a:solidFill>
              <a:srgbClr val="FF0000"/>
            </a:solidFill>
            <a:prstDash val="solid"/>
            <a:round/>
            <a:headEnd type="none" w="med" len="med"/>
            <a:tailEnd type="none" w="med" len="med"/>
          </a:ln>
          <a:scene3d>
            <a:camera prst="isometricOffAxis1Right"/>
            <a:lightRig rig="threePt" dir="t"/>
          </a:scene3d>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45" name="テキスト ボックス 144"/>
          <p:cNvSpPr txBox="1"/>
          <p:nvPr/>
        </p:nvSpPr>
        <p:spPr>
          <a:xfrm>
            <a:off x="394173" y="1920974"/>
            <a:ext cx="8464109" cy="707886"/>
          </a:xfrm>
          <a:prstGeom prst="rect">
            <a:avLst/>
          </a:prstGeom>
          <a:noFill/>
        </p:spPr>
        <p:txBody>
          <a:bodyPr wrap="square" rtlCol="0">
            <a:spAutoFit/>
          </a:bodyPr>
          <a:lstStyle/>
          <a:p>
            <a:r>
              <a:rPr kumimoji="1" lang="ja-JP" altLang="en-US" sz="1000" b="1" dirty="0"/>
              <a:t>被保険者から育児休業等を取得することの申し出があった場合に事業主からの届出により、育児休業の開始日の属する月から終了日の翌日が属する月の前月までの健康保険料が免除となる制度です。</a:t>
            </a:r>
            <a:endParaRPr kumimoji="1" lang="en-US" altLang="ja-JP" sz="1000" b="1" dirty="0"/>
          </a:p>
          <a:p>
            <a:r>
              <a:rPr kumimoji="1" lang="ja-JP" altLang="en-US" sz="1000" b="1" dirty="0"/>
              <a:t>この度、全世代対応型の社会保障制度を構築するための健康保険法等の一部を改正</a:t>
            </a:r>
            <a:r>
              <a:rPr kumimoji="1" lang="ja-JP" altLang="en-US" sz="1000" b="1" dirty="0">
                <a:latin typeface="+mn-ea"/>
              </a:rPr>
              <a:t>する法律（令和</a:t>
            </a:r>
            <a:r>
              <a:rPr kumimoji="1" lang="en-US" altLang="ja-JP" sz="1000" b="1" dirty="0">
                <a:latin typeface="+mn-ea"/>
              </a:rPr>
              <a:t>3</a:t>
            </a:r>
            <a:r>
              <a:rPr kumimoji="1" lang="ja-JP" altLang="en-US" sz="1000" b="1" dirty="0">
                <a:latin typeface="+mn-ea"/>
              </a:rPr>
              <a:t>年法律第</a:t>
            </a:r>
            <a:r>
              <a:rPr kumimoji="1" lang="en-US" altLang="ja-JP" sz="1000" b="1" dirty="0">
                <a:latin typeface="+mn-ea"/>
              </a:rPr>
              <a:t>66</a:t>
            </a:r>
            <a:r>
              <a:rPr kumimoji="1" lang="ja-JP" altLang="en-US" sz="1000" b="1" dirty="0">
                <a:latin typeface="+mn-ea"/>
              </a:rPr>
              <a:t>号）の一部の施行にともない、令和４年１０月から育児休業等期間中の健康保険料の免除要件が改正されます。主な改正内容は次の２点</a:t>
            </a:r>
            <a:r>
              <a:rPr kumimoji="1" lang="ja-JP" altLang="en-US" sz="1000" b="1" dirty="0"/>
              <a:t>です。</a:t>
            </a:r>
          </a:p>
        </p:txBody>
      </p:sp>
      <p:sp>
        <p:nvSpPr>
          <p:cNvPr id="146" name="テキスト ボックス 145"/>
          <p:cNvSpPr txBox="1"/>
          <p:nvPr/>
        </p:nvSpPr>
        <p:spPr>
          <a:xfrm>
            <a:off x="187180" y="2598970"/>
            <a:ext cx="129872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①　</a:t>
            </a:r>
            <a:r>
              <a:rPr kumimoji="1" lang="ja-JP" altLang="en-US" sz="1200" b="1" dirty="0">
                <a:solidFill>
                  <a:schemeClr val="tx1"/>
                </a:solidFill>
              </a:rPr>
              <a:t>月額保険料</a:t>
            </a:r>
            <a:endParaRPr kumimoji="1" lang="ja-JP" altLang="en-US" sz="1200" b="1" u="sng" dirty="0">
              <a:solidFill>
                <a:schemeClr val="tx1"/>
              </a:solidFill>
            </a:endParaRPr>
          </a:p>
        </p:txBody>
      </p:sp>
      <p:sp>
        <p:nvSpPr>
          <p:cNvPr id="147" name="テキスト ボックス 146"/>
          <p:cNvSpPr txBox="1"/>
          <p:nvPr/>
        </p:nvSpPr>
        <p:spPr>
          <a:xfrm>
            <a:off x="494152" y="3361186"/>
            <a:ext cx="1755534"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148" name="直線矢印コネクタ 147"/>
          <p:cNvCxnSpPr/>
          <p:nvPr/>
        </p:nvCxnSpPr>
        <p:spPr>
          <a:xfrm flipV="1">
            <a:off x="427963" y="3775011"/>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52" name="テキスト ボックス 151"/>
          <p:cNvSpPr txBox="1"/>
          <p:nvPr/>
        </p:nvSpPr>
        <p:spPr>
          <a:xfrm>
            <a:off x="1070216" y="3189309"/>
            <a:ext cx="616372"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a:t>
            </a:r>
          </a:p>
        </p:txBody>
      </p:sp>
      <p:sp>
        <p:nvSpPr>
          <p:cNvPr id="153" name="テキスト ボックス 152"/>
          <p:cNvSpPr txBox="1"/>
          <p:nvPr/>
        </p:nvSpPr>
        <p:spPr>
          <a:xfrm>
            <a:off x="2768399" y="3189309"/>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154" name="直線コネクタ 153"/>
          <p:cNvCxnSpPr/>
          <p:nvPr/>
        </p:nvCxnSpPr>
        <p:spPr>
          <a:xfrm>
            <a:off x="2242500" y="3314620"/>
            <a:ext cx="85" cy="549405"/>
          </a:xfrm>
          <a:prstGeom prst="line">
            <a:avLst/>
          </a:prstGeom>
        </p:spPr>
        <p:style>
          <a:lnRef idx="1">
            <a:schemeClr val="dk1"/>
          </a:lnRef>
          <a:fillRef idx="0">
            <a:schemeClr val="dk1"/>
          </a:fillRef>
          <a:effectRef idx="0">
            <a:schemeClr val="dk1"/>
          </a:effectRef>
          <a:fontRef idx="minor">
            <a:schemeClr val="tx1"/>
          </a:fontRef>
        </p:style>
      </p:cxnSp>
      <p:sp>
        <p:nvSpPr>
          <p:cNvPr id="157" name="正方形/長方形 156"/>
          <p:cNvSpPr/>
          <p:nvPr/>
        </p:nvSpPr>
        <p:spPr>
          <a:xfrm>
            <a:off x="1437775" y="3571154"/>
            <a:ext cx="1440000" cy="1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a:t>
            </a:r>
            <a:r>
              <a:rPr lang="ja-JP" altLang="en-US" sz="900" dirty="0">
                <a:solidFill>
                  <a:schemeClr val="bg1"/>
                </a:solidFill>
                <a:latin typeface="Meiryo UI" panose="020B0604030504040204" pitchFamily="50" charset="-128"/>
                <a:ea typeface="Meiryo UI" panose="020B0604030504040204" pitchFamily="50" charset="-128"/>
              </a:rPr>
              <a:t>月末を含む）</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
        <p:nvSpPr>
          <p:cNvPr id="158" name="テキスト ボックス 157"/>
          <p:cNvSpPr txBox="1"/>
          <p:nvPr/>
        </p:nvSpPr>
        <p:spPr>
          <a:xfrm>
            <a:off x="1934312" y="3145162"/>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160" name="直線コネクタ 159"/>
          <p:cNvCxnSpPr/>
          <p:nvPr/>
        </p:nvCxnSpPr>
        <p:spPr>
          <a:xfrm>
            <a:off x="494152" y="3325651"/>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161" name="直線コネクタ 160"/>
          <p:cNvCxnSpPr/>
          <p:nvPr/>
        </p:nvCxnSpPr>
        <p:spPr>
          <a:xfrm>
            <a:off x="3886155" y="3341449"/>
            <a:ext cx="0" cy="536535"/>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94149" y="3492862"/>
            <a:ext cx="178983" cy="8901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改正前</a:t>
            </a:r>
          </a:p>
        </p:txBody>
      </p:sp>
      <p:sp>
        <p:nvSpPr>
          <p:cNvPr id="215" name="テキスト ボックス 214"/>
          <p:cNvSpPr txBox="1"/>
          <p:nvPr/>
        </p:nvSpPr>
        <p:spPr>
          <a:xfrm>
            <a:off x="5885238" y="5065471"/>
            <a:ext cx="616372" cy="184666"/>
          </a:xfrm>
          <a:prstGeom prst="rect">
            <a:avLst/>
          </a:prstGeom>
          <a:noFill/>
        </p:spPr>
        <p:txBody>
          <a:bodyPr wrap="square" lIns="0" tIns="0" rIns="0" bIns="0" rtlCol="0">
            <a:spAutoFit/>
          </a:bodyPr>
          <a:lstStyle/>
          <a:p>
            <a:pPr algn="ctr"/>
            <a:r>
              <a:rPr lang="ja-JP" altLang="en-US" sz="1200" dirty="0">
                <a:latin typeface="Meiryo UI" panose="020B0604030504040204" pitchFamily="50" charset="-128"/>
                <a:ea typeface="Meiryo UI" panose="020B0604030504040204" pitchFamily="50" charset="-128"/>
              </a:rPr>
              <a:t>Ｎ</a:t>
            </a:r>
            <a:r>
              <a:rPr kumimoji="1" lang="ja-JP" altLang="en-US" sz="1200" dirty="0">
                <a:latin typeface="Meiryo UI" panose="020B0604030504040204" pitchFamily="50" charset="-128"/>
                <a:ea typeface="Meiryo UI" panose="020B0604030504040204" pitchFamily="50" charset="-128"/>
              </a:rPr>
              <a:t>月</a:t>
            </a:r>
          </a:p>
        </p:txBody>
      </p:sp>
      <p:sp>
        <p:nvSpPr>
          <p:cNvPr id="216" name="テキスト ボックス 215"/>
          <p:cNvSpPr txBox="1"/>
          <p:nvPr/>
        </p:nvSpPr>
        <p:spPr>
          <a:xfrm>
            <a:off x="7541422" y="5065471"/>
            <a:ext cx="616372" cy="184666"/>
          </a:xfrm>
          <a:prstGeom prst="rect">
            <a:avLst/>
          </a:prstGeom>
          <a:noFill/>
        </p:spPr>
        <p:txBody>
          <a:bodyPr wrap="square" lIns="0" tIns="0" rIns="0" bIns="0" rtlCol="0">
            <a:spAutoFit/>
          </a:bodyPr>
          <a:lstStyle/>
          <a:p>
            <a:pPr algn="ctr"/>
            <a:r>
              <a:rPr lang="en-US" altLang="ja-JP" sz="1200" dirty="0">
                <a:latin typeface="Meiryo UI" panose="020B0604030504040204" pitchFamily="50" charset="-128"/>
                <a:ea typeface="Meiryo UI" panose="020B0604030504040204" pitchFamily="50" charset="-128"/>
              </a:rPr>
              <a:t>N+</a:t>
            </a:r>
            <a:r>
              <a:rPr lang="ja-JP" altLang="en-US" sz="1200" dirty="0">
                <a:latin typeface="Meiryo UI" panose="020B0604030504040204" pitchFamily="50" charset="-128"/>
                <a:ea typeface="Meiryo UI" panose="020B0604030504040204" pitchFamily="50" charset="-128"/>
              </a:rPr>
              <a:t>１月</a:t>
            </a:r>
            <a:endParaRPr kumimoji="1" lang="ja-JP" altLang="en-US" sz="1200" dirty="0">
              <a:latin typeface="Meiryo UI" panose="020B0604030504040204" pitchFamily="50" charset="-128"/>
              <a:ea typeface="Meiryo UI" panose="020B0604030504040204" pitchFamily="50" charset="-128"/>
            </a:endParaRPr>
          </a:p>
        </p:txBody>
      </p:sp>
      <p:cxnSp>
        <p:nvCxnSpPr>
          <p:cNvPr id="223" name="直線コネクタ 222"/>
          <p:cNvCxnSpPr/>
          <p:nvPr/>
        </p:nvCxnSpPr>
        <p:spPr>
          <a:xfrm>
            <a:off x="6732843" y="5319151"/>
            <a:ext cx="1199" cy="716295"/>
          </a:xfrm>
          <a:prstGeom prst="line">
            <a:avLst/>
          </a:prstGeom>
        </p:spPr>
        <p:style>
          <a:lnRef idx="1">
            <a:schemeClr val="dk1"/>
          </a:lnRef>
          <a:fillRef idx="0">
            <a:schemeClr val="dk1"/>
          </a:fillRef>
          <a:effectRef idx="0">
            <a:schemeClr val="dk1"/>
          </a:effectRef>
          <a:fontRef idx="minor">
            <a:schemeClr val="tx1"/>
          </a:fontRef>
        </p:style>
      </p:cxnSp>
      <p:sp>
        <p:nvSpPr>
          <p:cNvPr id="224" name="テキスト ボックス 223"/>
          <p:cNvSpPr txBox="1"/>
          <p:nvPr/>
        </p:nvSpPr>
        <p:spPr>
          <a:xfrm>
            <a:off x="6677326" y="5175581"/>
            <a:ext cx="612706"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233" name="直線コネクタ 232"/>
          <p:cNvCxnSpPr/>
          <p:nvPr/>
        </p:nvCxnSpPr>
        <p:spPr>
          <a:xfrm>
            <a:off x="5273260" y="5285024"/>
            <a:ext cx="2232" cy="744648"/>
          </a:xfrm>
          <a:prstGeom prst="line">
            <a:avLst/>
          </a:prstGeom>
        </p:spPr>
        <p:style>
          <a:lnRef idx="1">
            <a:schemeClr val="dk1"/>
          </a:lnRef>
          <a:fillRef idx="0">
            <a:schemeClr val="dk1"/>
          </a:fillRef>
          <a:effectRef idx="0">
            <a:schemeClr val="dk1"/>
          </a:effectRef>
          <a:fontRef idx="minor">
            <a:schemeClr val="tx1"/>
          </a:fontRef>
        </p:style>
      </p:cxnSp>
      <p:cxnSp>
        <p:nvCxnSpPr>
          <p:cNvPr id="242" name="直線コネクタ 241"/>
          <p:cNvCxnSpPr/>
          <p:nvPr/>
        </p:nvCxnSpPr>
        <p:spPr>
          <a:xfrm>
            <a:off x="8320828" y="5295241"/>
            <a:ext cx="2232" cy="744648"/>
          </a:xfrm>
          <a:prstGeom prst="line">
            <a:avLst/>
          </a:prstGeom>
        </p:spPr>
        <p:style>
          <a:lnRef idx="1">
            <a:schemeClr val="dk1"/>
          </a:lnRef>
          <a:fillRef idx="0">
            <a:schemeClr val="dk1"/>
          </a:fillRef>
          <a:effectRef idx="0">
            <a:schemeClr val="dk1"/>
          </a:effectRef>
          <a:fontRef idx="minor">
            <a:schemeClr val="tx1"/>
          </a:fontRef>
        </p:style>
      </p:cxnSp>
      <p:sp>
        <p:nvSpPr>
          <p:cNvPr id="256" name="テキスト ボックス 255"/>
          <p:cNvSpPr txBox="1"/>
          <p:nvPr/>
        </p:nvSpPr>
        <p:spPr>
          <a:xfrm>
            <a:off x="5270109" y="5330020"/>
            <a:ext cx="1755534" cy="184666"/>
          </a:xfrm>
          <a:prstGeom prst="rect">
            <a:avLst/>
          </a:prstGeom>
          <a:solidFill>
            <a:schemeClr val="bg1"/>
          </a:solidFill>
          <a:ln>
            <a:solidFill>
              <a:schemeClr val="accent6"/>
            </a:solidFill>
          </a:ln>
        </p:spPr>
        <p:txBody>
          <a:bodyPr wrap="square" lIns="0" tIns="0" rIns="0" bIns="0" rtlCol="0">
            <a:spAutoFit/>
          </a:bodyPr>
          <a:lstStyle/>
          <a:p>
            <a:pPr algn="ctr"/>
            <a:r>
              <a:rPr lang="ja-JP" altLang="en-US" sz="1200" b="1" dirty="0">
                <a:solidFill>
                  <a:schemeClr val="accent6"/>
                </a:solidFill>
                <a:latin typeface="Meiryo UI" panose="020B0604030504040204" pitchFamily="50" charset="-128"/>
                <a:ea typeface="Meiryo UI" panose="020B0604030504040204" pitchFamily="50" charset="-128"/>
              </a:rPr>
              <a:t>免除</a:t>
            </a:r>
            <a:endParaRPr kumimoji="1" lang="ja-JP" altLang="en-US" sz="1200" b="1" dirty="0">
              <a:solidFill>
                <a:schemeClr val="accent6"/>
              </a:solidFill>
              <a:latin typeface="Meiryo UI" panose="020B0604030504040204" pitchFamily="50" charset="-128"/>
              <a:ea typeface="Meiryo UI" panose="020B0604030504040204" pitchFamily="50" charset="-128"/>
            </a:endParaRPr>
          </a:p>
        </p:txBody>
      </p:sp>
      <p:sp>
        <p:nvSpPr>
          <p:cNvPr id="257" name="正方形/長方形 256"/>
          <p:cNvSpPr/>
          <p:nvPr/>
        </p:nvSpPr>
        <p:spPr>
          <a:xfrm>
            <a:off x="92730" y="4946548"/>
            <a:ext cx="8834605" cy="175746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58" name="テキスト ボックス 257"/>
          <p:cNvSpPr txBox="1"/>
          <p:nvPr/>
        </p:nvSpPr>
        <p:spPr>
          <a:xfrm>
            <a:off x="194149" y="4848434"/>
            <a:ext cx="1291753"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②</a:t>
            </a:r>
            <a:r>
              <a:rPr kumimoji="1" lang="ja-JP" altLang="en-US" sz="1200" dirty="0">
                <a:solidFill>
                  <a:schemeClr val="tx1"/>
                </a:solidFill>
              </a:rPr>
              <a:t>　</a:t>
            </a:r>
            <a:r>
              <a:rPr kumimoji="1" lang="ja-JP" altLang="en-US" sz="1200" b="1" dirty="0">
                <a:solidFill>
                  <a:schemeClr val="tx1"/>
                </a:solidFill>
              </a:rPr>
              <a:t>賞与保険料</a:t>
            </a:r>
            <a:endParaRPr kumimoji="1" lang="ja-JP" altLang="en-US" sz="1200" b="1" u="sng" dirty="0">
              <a:solidFill>
                <a:schemeClr val="tx1"/>
              </a:solidFill>
            </a:endParaRPr>
          </a:p>
        </p:txBody>
      </p:sp>
      <p:sp>
        <p:nvSpPr>
          <p:cNvPr id="292" name="右矢印 291"/>
          <p:cNvSpPr/>
          <p:nvPr/>
        </p:nvSpPr>
        <p:spPr>
          <a:xfrm>
            <a:off x="4420887" y="5701417"/>
            <a:ext cx="298464" cy="557401"/>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95" name="テキスト ボックス 223"/>
          <p:cNvSpPr txBox="1"/>
          <p:nvPr/>
        </p:nvSpPr>
        <p:spPr>
          <a:xfrm>
            <a:off x="2248515" y="3361388"/>
            <a:ext cx="163143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77" name="テキスト ボックス 76"/>
          <p:cNvSpPr txBox="1"/>
          <p:nvPr/>
        </p:nvSpPr>
        <p:spPr>
          <a:xfrm>
            <a:off x="5161216" y="3367992"/>
            <a:ext cx="1755534"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78" name="直線矢印コネクタ 77"/>
          <p:cNvCxnSpPr/>
          <p:nvPr/>
        </p:nvCxnSpPr>
        <p:spPr>
          <a:xfrm flipV="1">
            <a:off x="5095027" y="3781817"/>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79" name="テキスト ボックス 78"/>
          <p:cNvSpPr txBox="1"/>
          <p:nvPr/>
        </p:nvSpPr>
        <p:spPr>
          <a:xfrm>
            <a:off x="5737280" y="3196115"/>
            <a:ext cx="616372"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a:t>
            </a:r>
          </a:p>
        </p:txBody>
      </p:sp>
      <p:sp>
        <p:nvSpPr>
          <p:cNvPr id="80" name="テキスト ボックス 79"/>
          <p:cNvSpPr txBox="1"/>
          <p:nvPr/>
        </p:nvSpPr>
        <p:spPr>
          <a:xfrm>
            <a:off x="7435463" y="3196115"/>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81" name="直線コネクタ 80"/>
          <p:cNvCxnSpPr/>
          <p:nvPr/>
        </p:nvCxnSpPr>
        <p:spPr>
          <a:xfrm>
            <a:off x="6920715" y="3321426"/>
            <a:ext cx="85" cy="549405"/>
          </a:xfrm>
          <a:prstGeom prst="line">
            <a:avLst/>
          </a:prstGeom>
        </p:spPr>
        <p:style>
          <a:lnRef idx="1">
            <a:schemeClr val="dk1"/>
          </a:lnRef>
          <a:fillRef idx="0">
            <a:schemeClr val="dk1"/>
          </a:fillRef>
          <a:effectRef idx="0">
            <a:schemeClr val="dk1"/>
          </a:effectRef>
          <a:fontRef idx="minor">
            <a:schemeClr val="tx1"/>
          </a:fontRef>
        </p:style>
      </p:cxnSp>
      <p:sp>
        <p:nvSpPr>
          <p:cNvPr id="83" name="テキスト ボックス 82"/>
          <p:cNvSpPr txBox="1"/>
          <p:nvPr/>
        </p:nvSpPr>
        <p:spPr>
          <a:xfrm>
            <a:off x="6601376" y="3151968"/>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84" name="直線コネクタ 83"/>
          <p:cNvCxnSpPr/>
          <p:nvPr/>
        </p:nvCxnSpPr>
        <p:spPr>
          <a:xfrm>
            <a:off x="5161216" y="3332457"/>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8559320" y="3339629"/>
            <a:ext cx="0" cy="536535"/>
          </a:xfrm>
          <a:prstGeom prst="line">
            <a:avLst/>
          </a:prstGeom>
        </p:spPr>
        <p:style>
          <a:lnRef idx="1">
            <a:schemeClr val="dk1"/>
          </a:lnRef>
          <a:fillRef idx="0">
            <a:schemeClr val="dk1"/>
          </a:fillRef>
          <a:effectRef idx="0">
            <a:schemeClr val="dk1"/>
          </a:effectRef>
          <a:fontRef idx="minor">
            <a:schemeClr val="tx1"/>
          </a:fontRef>
        </p:style>
      </p:cxnSp>
      <p:sp>
        <p:nvSpPr>
          <p:cNvPr id="86" name="テキスト ボックス 223"/>
          <p:cNvSpPr txBox="1"/>
          <p:nvPr/>
        </p:nvSpPr>
        <p:spPr>
          <a:xfrm>
            <a:off x="6924205" y="3368194"/>
            <a:ext cx="163143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87" name="テキスト ボックス 86"/>
          <p:cNvSpPr txBox="1"/>
          <p:nvPr/>
        </p:nvSpPr>
        <p:spPr>
          <a:xfrm>
            <a:off x="5161216" y="4298704"/>
            <a:ext cx="1755534"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88" name="直線矢印コネクタ 87"/>
          <p:cNvCxnSpPr/>
          <p:nvPr/>
        </p:nvCxnSpPr>
        <p:spPr>
          <a:xfrm flipV="1">
            <a:off x="5095027" y="4712529"/>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89" name="テキスト ボックス 88"/>
          <p:cNvSpPr txBox="1"/>
          <p:nvPr/>
        </p:nvSpPr>
        <p:spPr>
          <a:xfrm>
            <a:off x="5737280" y="4126827"/>
            <a:ext cx="616372"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a:t>
            </a:r>
          </a:p>
        </p:txBody>
      </p:sp>
      <p:sp>
        <p:nvSpPr>
          <p:cNvPr id="90" name="テキスト ボックス 89"/>
          <p:cNvSpPr txBox="1"/>
          <p:nvPr/>
        </p:nvSpPr>
        <p:spPr>
          <a:xfrm>
            <a:off x="7435463" y="4126827"/>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91" name="直線コネクタ 90"/>
          <p:cNvCxnSpPr/>
          <p:nvPr/>
        </p:nvCxnSpPr>
        <p:spPr>
          <a:xfrm>
            <a:off x="6920715" y="4240987"/>
            <a:ext cx="85" cy="549405"/>
          </a:xfrm>
          <a:prstGeom prst="line">
            <a:avLst/>
          </a:prstGeom>
        </p:spPr>
        <p:style>
          <a:lnRef idx="1">
            <a:schemeClr val="dk1"/>
          </a:lnRef>
          <a:fillRef idx="0">
            <a:schemeClr val="dk1"/>
          </a:fillRef>
          <a:effectRef idx="0">
            <a:schemeClr val="dk1"/>
          </a:effectRef>
          <a:fontRef idx="minor">
            <a:schemeClr val="tx1"/>
          </a:fontRef>
        </p:style>
      </p:cxnSp>
      <p:sp>
        <p:nvSpPr>
          <p:cNvPr id="93" name="テキスト ボックス 92"/>
          <p:cNvSpPr txBox="1"/>
          <p:nvPr/>
        </p:nvSpPr>
        <p:spPr>
          <a:xfrm>
            <a:off x="6608564" y="4075086"/>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94" name="直線コネクタ 93"/>
          <p:cNvCxnSpPr/>
          <p:nvPr/>
        </p:nvCxnSpPr>
        <p:spPr>
          <a:xfrm>
            <a:off x="5161216" y="4252018"/>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8553113" y="4259900"/>
            <a:ext cx="0" cy="536535"/>
          </a:xfrm>
          <a:prstGeom prst="line">
            <a:avLst/>
          </a:prstGeom>
        </p:spPr>
        <p:style>
          <a:lnRef idx="1">
            <a:schemeClr val="dk1"/>
          </a:lnRef>
          <a:fillRef idx="0">
            <a:schemeClr val="dk1"/>
          </a:fillRef>
          <a:effectRef idx="0">
            <a:schemeClr val="dk1"/>
          </a:effectRef>
          <a:fontRef idx="minor">
            <a:schemeClr val="tx1"/>
          </a:fontRef>
        </p:style>
      </p:cxnSp>
      <p:sp>
        <p:nvSpPr>
          <p:cNvPr id="96" name="テキスト ボックス 223"/>
          <p:cNvSpPr txBox="1"/>
          <p:nvPr/>
        </p:nvSpPr>
        <p:spPr>
          <a:xfrm>
            <a:off x="6921680" y="4297900"/>
            <a:ext cx="163143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cxnSp>
        <p:nvCxnSpPr>
          <p:cNvPr id="98" name="直線矢印コネクタ 97"/>
          <p:cNvCxnSpPr/>
          <p:nvPr/>
        </p:nvCxnSpPr>
        <p:spPr>
          <a:xfrm flipV="1">
            <a:off x="419984" y="4695414"/>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99" name="テキスト ボックス 98"/>
          <p:cNvSpPr txBox="1"/>
          <p:nvPr/>
        </p:nvSpPr>
        <p:spPr>
          <a:xfrm>
            <a:off x="1062237" y="4109712"/>
            <a:ext cx="616372"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a:t>
            </a:r>
          </a:p>
        </p:txBody>
      </p:sp>
      <p:sp>
        <p:nvSpPr>
          <p:cNvPr id="100" name="テキスト ボックス 99"/>
          <p:cNvSpPr txBox="1"/>
          <p:nvPr/>
        </p:nvSpPr>
        <p:spPr>
          <a:xfrm>
            <a:off x="2760420" y="4109712"/>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101" name="直線コネクタ 100"/>
          <p:cNvCxnSpPr/>
          <p:nvPr/>
        </p:nvCxnSpPr>
        <p:spPr>
          <a:xfrm>
            <a:off x="2234521" y="4235023"/>
            <a:ext cx="85" cy="549405"/>
          </a:xfrm>
          <a:prstGeom prst="line">
            <a:avLst/>
          </a:prstGeom>
        </p:spPr>
        <p:style>
          <a:lnRef idx="1">
            <a:schemeClr val="dk1"/>
          </a:lnRef>
          <a:fillRef idx="0">
            <a:schemeClr val="dk1"/>
          </a:fillRef>
          <a:effectRef idx="0">
            <a:schemeClr val="dk1"/>
          </a:effectRef>
          <a:fontRef idx="minor">
            <a:schemeClr val="tx1"/>
          </a:fontRef>
        </p:style>
      </p:cxnSp>
      <p:sp>
        <p:nvSpPr>
          <p:cNvPr id="102" name="正方形/長方形 101"/>
          <p:cNvSpPr/>
          <p:nvPr/>
        </p:nvSpPr>
        <p:spPr>
          <a:xfrm>
            <a:off x="586012" y="4493287"/>
            <a:ext cx="1512000" cy="1603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a:t>
            </a:r>
            <a:endParaRPr kumimoji="1" lang="ja-JP" altLang="en-US" sz="900" dirty="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1926333" y="4065565"/>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104" name="直線コネクタ 103"/>
          <p:cNvCxnSpPr/>
          <p:nvPr/>
        </p:nvCxnSpPr>
        <p:spPr>
          <a:xfrm>
            <a:off x="486173" y="4246054"/>
            <a:ext cx="0" cy="536535"/>
          </a:xfrm>
          <a:prstGeom prst="line">
            <a:avLst/>
          </a:prstGeom>
        </p:spPr>
        <p:style>
          <a:lnRef idx="1">
            <a:schemeClr val="dk1"/>
          </a:lnRef>
          <a:fillRef idx="0">
            <a:schemeClr val="dk1"/>
          </a:fillRef>
          <a:effectRef idx="0">
            <a:schemeClr val="dk1"/>
          </a:effectRef>
          <a:fontRef idx="minor">
            <a:schemeClr val="tx1"/>
          </a:fontRef>
        </p:style>
      </p:cxnSp>
      <p:sp>
        <p:nvSpPr>
          <p:cNvPr id="105" name="テキスト ボックス 223"/>
          <p:cNvSpPr txBox="1"/>
          <p:nvPr/>
        </p:nvSpPr>
        <p:spPr>
          <a:xfrm>
            <a:off x="2239075" y="4276526"/>
            <a:ext cx="1655805"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106" name="テキスト ボックス 223"/>
          <p:cNvSpPr txBox="1"/>
          <p:nvPr/>
        </p:nvSpPr>
        <p:spPr>
          <a:xfrm>
            <a:off x="482477" y="4278392"/>
            <a:ext cx="1755532" cy="160306"/>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cxnSp>
        <p:nvCxnSpPr>
          <p:cNvPr id="107" name="直線コネクタ 106"/>
          <p:cNvCxnSpPr/>
          <p:nvPr/>
        </p:nvCxnSpPr>
        <p:spPr>
          <a:xfrm>
            <a:off x="3893814" y="4223236"/>
            <a:ext cx="0" cy="536535"/>
          </a:xfrm>
          <a:prstGeom prst="line">
            <a:avLst/>
          </a:prstGeom>
        </p:spPr>
        <p:style>
          <a:lnRef idx="1">
            <a:schemeClr val="dk1"/>
          </a:lnRef>
          <a:fillRef idx="0">
            <a:schemeClr val="dk1"/>
          </a:fillRef>
          <a:effectRef idx="0">
            <a:schemeClr val="dk1"/>
          </a:effectRef>
          <a:fontRef idx="minor">
            <a:schemeClr val="tx1"/>
          </a:fontRef>
        </p:style>
      </p:cxnSp>
      <p:sp>
        <p:nvSpPr>
          <p:cNvPr id="108" name="右矢印 107"/>
          <p:cNvSpPr/>
          <p:nvPr/>
        </p:nvSpPr>
        <p:spPr>
          <a:xfrm>
            <a:off x="4423698" y="3682893"/>
            <a:ext cx="298464" cy="557401"/>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0" name="正方形/長方形 109"/>
          <p:cNvSpPr/>
          <p:nvPr/>
        </p:nvSpPr>
        <p:spPr>
          <a:xfrm>
            <a:off x="4836230" y="3524407"/>
            <a:ext cx="178983" cy="8901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改正後</a:t>
            </a:r>
          </a:p>
        </p:txBody>
      </p:sp>
      <p:sp>
        <p:nvSpPr>
          <p:cNvPr id="111" name="正方形/長方形 110"/>
          <p:cNvSpPr/>
          <p:nvPr/>
        </p:nvSpPr>
        <p:spPr>
          <a:xfrm>
            <a:off x="191423" y="5559826"/>
            <a:ext cx="178983" cy="8901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改正前</a:t>
            </a:r>
          </a:p>
        </p:txBody>
      </p:sp>
      <p:sp>
        <p:nvSpPr>
          <p:cNvPr id="134" name="正方形/長方形 133"/>
          <p:cNvSpPr/>
          <p:nvPr/>
        </p:nvSpPr>
        <p:spPr>
          <a:xfrm>
            <a:off x="4833787" y="5536298"/>
            <a:ext cx="178983" cy="8901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改正後</a:t>
            </a:r>
          </a:p>
        </p:txBody>
      </p:sp>
      <p:cxnSp>
        <p:nvCxnSpPr>
          <p:cNvPr id="138" name="直線矢印コネクタ 137"/>
          <p:cNvCxnSpPr/>
          <p:nvPr/>
        </p:nvCxnSpPr>
        <p:spPr>
          <a:xfrm flipV="1">
            <a:off x="5153842" y="5822830"/>
            <a:ext cx="3670981" cy="972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2" name="テキスト ボックス 141"/>
          <p:cNvSpPr txBox="1"/>
          <p:nvPr/>
        </p:nvSpPr>
        <p:spPr>
          <a:xfrm>
            <a:off x="5592997" y="5307598"/>
            <a:ext cx="980025"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月（賞与月）</a:t>
            </a:r>
          </a:p>
        </p:txBody>
      </p:sp>
      <p:sp>
        <p:nvSpPr>
          <p:cNvPr id="144" name="テキスト ボックス 143"/>
          <p:cNvSpPr txBox="1"/>
          <p:nvPr/>
        </p:nvSpPr>
        <p:spPr>
          <a:xfrm>
            <a:off x="7347921" y="5254575"/>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149" name="直線コネクタ 148"/>
          <p:cNvCxnSpPr>
            <a:stCxn id="208" idx="2"/>
          </p:cNvCxnSpPr>
          <p:nvPr/>
        </p:nvCxnSpPr>
        <p:spPr>
          <a:xfrm>
            <a:off x="6890096" y="5422018"/>
            <a:ext cx="1544" cy="471488"/>
          </a:xfrm>
          <a:prstGeom prst="line">
            <a:avLst/>
          </a:prstGeom>
        </p:spPr>
        <p:style>
          <a:lnRef idx="1">
            <a:schemeClr val="dk1"/>
          </a:lnRef>
          <a:fillRef idx="0">
            <a:schemeClr val="dk1"/>
          </a:fillRef>
          <a:effectRef idx="0">
            <a:schemeClr val="dk1"/>
          </a:effectRef>
          <a:fontRef idx="minor">
            <a:schemeClr val="tx1"/>
          </a:fontRef>
        </p:style>
      </p:cxnSp>
      <p:sp>
        <p:nvSpPr>
          <p:cNvPr id="150" name="正方形/長方形 149"/>
          <p:cNvSpPr/>
          <p:nvPr/>
        </p:nvSpPr>
        <p:spPr>
          <a:xfrm>
            <a:off x="6022280" y="5642466"/>
            <a:ext cx="1859054" cy="1506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育休期間（１月</a:t>
            </a:r>
            <a:r>
              <a:rPr lang="ja-JP" altLang="en-US" sz="900" u="sng" dirty="0">
                <a:latin typeface="Meiryo UI" panose="020B0604030504040204" pitchFamily="50" charset="-128"/>
                <a:ea typeface="Meiryo UI" panose="020B0604030504040204" pitchFamily="50" charset="-128"/>
              </a:rPr>
              <a:t>以下</a:t>
            </a:r>
            <a:r>
              <a:rPr lang="ja-JP" altLang="en-US"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cxnSp>
        <p:nvCxnSpPr>
          <p:cNvPr id="155" name="直線コネクタ 154"/>
          <p:cNvCxnSpPr/>
          <p:nvPr/>
        </p:nvCxnSpPr>
        <p:spPr>
          <a:xfrm>
            <a:off x="5215998" y="5372570"/>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a:off x="8567279" y="5409030"/>
            <a:ext cx="0" cy="536535"/>
          </a:xfrm>
          <a:prstGeom prst="line">
            <a:avLst/>
          </a:prstGeom>
        </p:spPr>
        <p:style>
          <a:lnRef idx="1">
            <a:schemeClr val="dk1"/>
          </a:lnRef>
          <a:fillRef idx="0">
            <a:schemeClr val="dk1"/>
          </a:fillRef>
          <a:effectRef idx="0">
            <a:schemeClr val="dk1"/>
          </a:effectRef>
          <a:fontRef idx="minor">
            <a:schemeClr val="tx1"/>
          </a:fontRef>
        </p:style>
      </p:cxnSp>
      <p:sp>
        <p:nvSpPr>
          <p:cNvPr id="200" name="テキスト ボックス 199"/>
          <p:cNvSpPr txBox="1"/>
          <p:nvPr/>
        </p:nvSpPr>
        <p:spPr>
          <a:xfrm>
            <a:off x="5211632" y="6217967"/>
            <a:ext cx="1697753"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201" name="直線矢印コネクタ 200"/>
          <p:cNvCxnSpPr/>
          <p:nvPr/>
        </p:nvCxnSpPr>
        <p:spPr>
          <a:xfrm flipV="1">
            <a:off x="5153842" y="6600355"/>
            <a:ext cx="3670971" cy="442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02" name="テキスト ボックス 201"/>
          <p:cNvSpPr txBox="1"/>
          <p:nvPr/>
        </p:nvSpPr>
        <p:spPr>
          <a:xfrm>
            <a:off x="5617601" y="6024781"/>
            <a:ext cx="1021431"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月（賞与月）</a:t>
            </a:r>
          </a:p>
        </p:txBody>
      </p:sp>
      <p:sp>
        <p:nvSpPr>
          <p:cNvPr id="203" name="テキスト ボックス 202"/>
          <p:cNvSpPr txBox="1"/>
          <p:nvPr/>
        </p:nvSpPr>
        <p:spPr>
          <a:xfrm>
            <a:off x="7204655" y="6017960"/>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204" name="直線コネクタ 203"/>
          <p:cNvCxnSpPr/>
          <p:nvPr/>
        </p:nvCxnSpPr>
        <p:spPr>
          <a:xfrm>
            <a:off x="6897324" y="6085493"/>
            <a:ext cx="85" cy="549405"/>
          </a:xfrm>
          <a:prstGeom prst="line">
            <a:avLst/>
          </a:prstGeom>
        </p:spPr>
        <p:style>
          <a:lnRef idx="1">
            <a:schemeClr val="dk1"/>
          </a:lnRef>
          <a:fillRef idx="0">
            <a:schemeClr val="dk1"/>
          </a:fillRef>
          <a:effectRef idx="0">
            <a:schemeClr val="dk1"/>
          </a:effectRef>
          <a:fontRef idx="minor">
            <a:schemeClr val="tx1"/>
          </a:fontRef>
        </p:style>
      </p:cxnSp>
      <p:sp>
        <p:nvSpPr>
          <p:cNvPr id="208" name="テキスト ボックス 207"/>
          <p:cNvSpPr txBox="1"/>
          <p:nvPr/>
        </p:nvSpPr>
        <p:spPr>
          <a:xfrm>
            <a:off x="6581910" y="5252741"/>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209" name="直線コネクタ 208"/>
          <p:cNvCxnSpPr/>
          <p:nvPr/>
        </p:nvCxnSpPr>
        <p:spPr>
          <a:xfrm>
            <a:off x="5215998" y="6124752"/>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210" name="直線コネクタ 209"/>
          <p:cNvCxnSpPr/>
          <p:nvPr/>
        </p:nvCxnSpPr>
        <p:spPr>
          <a:xfrm>
            <a:off x="8573888" y="6143150"/>
            <a:ext cx="0" cy="536535"/>
          </a:xfrm>
          <a:prstGeom prst="line">
            <a:avLst/>
          </a:prstGeom>
        </p:spPr>
        <p:style>
          <a:lnRef idx="1">
            <a:schemeClr val="dk1"/>
          </a:lnRef>
          <a:fillRef idx="0">
            <a:schemeClr val="dk1"/>
          </a:fillRef>
          <a:effectRef idx="0">
            <a:schemeClr val="dk1"/>
          </a:effectRef>
          <a:fontRef idx="minor">
            <a:schemeClr val="tx1"/>
          </a:fontRef>
        </p:style>
      </p:cxnSp>
      <p:sp>
        <p:nvSpPr>
          <p:cNvPr id="282" name="正方形/長方形 281"/>
          <p:cNvSpPr/>
          <p:nvPr/>
        </p:nvSpPr>
        <p:spPr>
          <a:xfrm>
            <a:off x="5651703" y="6411417"/>
            <a:ext cx="2441092" cy="1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ja-JP" altLang="en-US" sz="900" dirty="0">
                <a:solidFill>
                  <a:schemeClr val="bg1"/>
                </a:solidFill>
                <a:latin typeface="Meiryo UI" panose="020B0604030504040204" pitchFamily="50" charset="-128"/>
                <a:ea typeface="Meiryo UI" panose="020B0604030504040204" pitchFamily="50" charset="-128"/>
              </a:rPr>
              <a:t>育休期間（</a:t>
            </a:r>
            <a:r>
              <a:rPr lang="ja-JP" altLang="en-US" sz="900" dirty="0">
                <a:latin typeface="Meiryo UI" panose="020B0604030504040204" pitchFamily="50" charset="-128"/>
                <a:ea typeface="Meiryo UI" panose="020B0604030504040204" pitchFamily="50" charset="-128"/>
              </a:rPr>
              <a:t>１月</a:t>
            </a:r>
            <a:r>
              <a:rPr lang="ja-JP" altLang="en-US" sz="900" u="sng" dirty="0">
                <a:latin typeface="Meiryo UI" panose="020B0604030504040204" pitchFamily="50" charset="-128"/>
                <a:ea typeface="Meiryo UI" panose="020B0604030504040204" pitchFamily="50" charset="-128"/>
              </a:rPr>
              <a:t>超</a:t>
            </a:r>
            <a:r>
              <a:rPr lang="ja-JP" altLang="en-US" sz="900" dirty="0">
                <a:latin typeface="Meiryo UI" panose="020B0604030504040204" pitchFamily="50" charset="-128"/>
                <a:ea typeface="Meiryo UI" panose="020B0604030504040204" pitchFamily="50" charset="-128"/>
              </a:rPr>
              <a:t>）</a:t>
            </a:r>
          </a:p>
        </p:txBody>
      </p:sp>
      <p:sp>
        <p:nvSpPr>
          <p:cNvPr id="212" name="テキスト ボックス 211"/>
          <p:cNvSpPr txBox="1"/>
          <p:nvPr/>
        </p:nvSpPr>
        <p:spPr>
          <a:xfrm>
            <a:off x="522362" y="5812715"/>
            <a:ext cx="1755534"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213" name="直線矢印コネクタ 212"/>
          <p:cNvCxnSpPr/>
          <p:nvPr/>
        </p:nvCxnSpPr>
        <p:spPr>
          <a:xfrm flipV="1">
            <a:off x="447547" y="6226540"/>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14" name="テキスト ボックス 213"/>
          <p:cNvSpPr txBox="1"/>
          <p:nvPr/>
        </p:nvSpPr>
        <p:spPr>
          <a:xfrm>
            <a:off x="1089799" y="5640838"/>
            <a:ext cx="895249"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月（賞与月）</a:t>
            </a:r>
          </a:p>
        </p:txBody>
      </p:sp>
      <p:sp>
        <p:nvSpPr>
          <p:cNvPr id="217" name="テキスト ボックス 216"/>
          <p:cNvSpPr txBox="1"/>
          <p:nvPr/>
        </p:nvSpPr>
        <p:spPr>
          <a:xfrm>
            <a:off x="2787983" y="5640838"/>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218" name="直線コネクタ 217"/>
          <p:cNvCxnSpPr/>
          <p:nvPr/>
        </p:nvCxnSpPr>
        <p:spPr>
          <a:xfrm>
            <a:off x="2273235" y="5766149"/>
            <a:ext cx="85" cy="549405"/>
          </a:xfrm>
          <a:prstGeom prst="line">
            <a:avLst/>
          </a:prstGeom>
        </p:spPr>
        <p:style>
          <a:lnRef idx="1">
            <a:schemeClr val="dk1"/>
          </a:lnRef>
          <a:fillRef idx="0">
            <a:schemeClr val="dk1"/>
          </a:fillRef>
          <a:effectRef idx="0">
            <a:schemeClr val="dk1"/>
          </a:effectRef>
          <a:fontRef idx="minor">
            <a:schemeClr val="tx1"/>
          </a:fontRef>
        </p:style>
      </p:cxnSp>
      <p:sp>
        <p:nvSpPr>
          <p:cNvPr id="219" name="正方形/長方形 218"/>
          <p:cNvSpPr/>
          <p:nvPr/>
        </p:nvSpPr>
        <p:spPr>
          <a:xfrm>
            <a:off x="1641185" y="6016327"/>
            <a:ext cx="1264100" cy="1615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育休期間（月末を含む）</a:t>
            </a:r>
            <a:endParaRPr kumimoji="1" lang="ja-JP" altLang="en-US" sz="900" dirty="0">
              <a:latin typeface="Meiryo UI" panose="020B0604030504040204" pitchFamily="50" charset="-128"/>
              <a:ea typeface="Meiryo UI" panose="020B0604030504040204" pitchFamily="50" charset="-128"/>
            </a:endParaRPr>
          </a:p>
        </p:txBody>
      </p:sp>
      <p:sp>
        <p:nvSpPr>
          <p:cNvPr id="220" name="テキスト ボックス 219"/>
          <p:cNvSpPr txBox="1"/>
          <p:nvPr/>
        </p:nvSpPr>
        <p:spPr>
          <a:xfrm>
            <a:off x="1953896" y="5596691"/>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221" name="直線コネクタ 220"/>
          <p:cNvCxnSpPr/>
          <p:nvPr/>
        </p:nvCxnSpPr>
        <p:spPr>
          <a:xfrm>
            <a:off x="522362" y="5777180"/>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222" name="直線コネクタ 221"/>
          <p:cNvCxnSpPr/>
          <p:nvPr/>
        </p:nvCxnSpPr>
        <p:spPr>
          <a:xfrm>
            <a:off x="3914365" y="5792978"/>
            <a:ext cx="0" cy="536535"/>
          </a:xfrm>
          <a:prstGeom prst="line">
            <a:avLst/>
          </a:prstGeom>
        </p:spPr>
        <p:style>
          <a:lnRef idx="1">
            <a:schemeClr val="dk1"/>
          </a:lnRef>
          <a:fillRef idx="0">
            <a:schemeClr val="dk1"/>
          </a:fillRef>
          <a:effectRef idx="0">
            <a:schemeClr val="dk1"/>
          </a:effectRef>
          <a:fontRef idx="minor">
            <a:schemeClr val="tx1"/>
          </a:fontRef>
        </p:style>
      </p:cxnSp>
      <p:sp>
        <p:nvSpPr>
          <p:cNvPr id="225" name="テキスト ボックス 223"/>
          <p:cNvSpPr txBox="1"/>
          <p:nvPr/>
        </p:nvSpPr>
        <p:spPr>
          <a:xfrm>
            <a:off x="2276725" y="5812917"/>
            <a:ext cx="163143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8" name="横巻き 7"/>
          <p:cNvSpPr/>
          <p:nvPr/>
        </p:nvSpPr>
        <p:spPr>
          <a:xfrm>
            <a:off x="298881" y="1534297"/>
            <a:ext cx="2882471" cy="415073"/>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402942" y="1628134"/>
            <a:ext cx="3182916" cy="253916"/>
          </a:xfrm>
          <a:prstGeom prst="rect">
            <a:avLst/>
          </a:prstGeom>
          <a:noFill/>
        </p:spPr>
        <p:txBody>
          <a:bodyPr wrap="square" rtlCol="0">
            <a:spAutoFit/>
          </a:bodyPr>
          <a:lstStyle/>
          <a:p>
            <a:r>
              <a:rPr kumimoji="1" lang="ja-JP" altLang="en-US" sz="1050" b="1" dirty="0"/>
              <a:t>育児休業等期間中の健康保険料の免除とは</a:t>
            </a:r>
          </a:p>
        </p:txBody>
      </p:sp>
      <p:sp>
        <p:nvSpPr>
          <p:cNvPr id="226" name="テキスト ボックス 223"/>
          <p:cNvSpPr txBox="1"/>
          <p:nvPr/>
        </p:nvSpPr>
        <p:spPr>
          <a:xfrm>
            <a:off x="6900469" y="5470170"/>
            <a:ext cx="1663194" cy="16067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227" name="テキスト ボックス 223"/>
          <p:cNvSpPr txBox="1"/>
          <p:nvPr/>
        </p:nvSpPr>
        <p:spPr>
          <a:xfrm>
            <a:off x="6909434" y="6212952"/>
            <a:ext cx="1664405"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2" name="正方形/長方形 1"/>
          <p:cNvSpPr/>
          <p:nvPr/>
        </p:nvSpPr>
        <p:spPr>
          <a:xfrm>
            <a:off x="281380" y="2864602"/>
            <a:ext cx="8576902" cy="430887"/>
          </a:xfrm>
          <a:prstGeom prst="rect">
            <a:avLst/>
          </a:prstGeom>
        </p:spPr>
        <p:txBody>
          <a:bodyPr wrap="square">
            <a:spAutoFit/>
          </a:bodyPr>
          <a:lstStyle/>
          <a:p>
            <a:r>
              <a:rPr lang="ja-JP" altLang="en-US" sz="1100" dirty="0"/>
              <a:t>育児休業等の開始月については、同月の末日が育児休業等期間中である場合に加え、</a:t>
            </a:r>
            <a:r>
              <a:rPr lang="ja-JP" altLang="en-US" sz="1100" u="sng" dirty="0"/>
              <a:t>同月中に</a:t>
            </a:r>
            <a:r>
              <a:rPr lang="en-US" altLang="ja-JP" sz="1100" u="sng" dirty="0"/>
              <a:t>14</a:t>
            </a:r>
            <a:r>
              <a:rPr lang="ja-JP" altLang="en-US" sz="1100" u="sng" dirty="0"/>
              <a:t>日以上育児休業等を取得した場合にも免除されます</a:t>
            </a:r>
            <a:r>
              <a:rPr lang="ja-JP" altLang="en-US" sz="1100" dirty="0"/>
              <a:t>。</a:t>
            </a:r>
          </a:p>
        </p:txBody>
      </p:sp>
      <p:sp>
        <p:nvSpPr>
          <p:cNvPr id="3" name="正方形/長方形 2"/>
          <p:cNvSpPr/>
          <p:nvPr/>
        </p:nvSpPr>
        <p:spPr>
          <a:xfrm>
            <a:off x="272218" y="5134192"/>
            <a:ext cx="5311892" cy="261610"/>
          </a:xfrm>
          <a:prstGeom prst="rect">
            <a:avLst/>
          </a:prstGeom>
        </p:spPr>
        <p:txBody>
          <a:bodyPr wrap="square">
            <a:spAutoFit/>
          </a:bodyPr>
          <a:lstStyle/>
          <a:p>
            <a:r>
              <a:rPr lang="ja-JP" altLang="en-US" sz="1100" u="sng" dirty="0"/>
              <a:t>育児休業等を１月超（暦日で計算）取得した場合のみ免除されます</a:t>
            </a:r>
            <a:r>
              <a:rPr lang="ja-JP" altLang="en-US" sz="1100" dirty="0"/>
              <a:t>。</a:t>
            </a:r>
          </a:p>
        </p:txBody>
      </p:sp>
      <p:sp>
        <p:nvSpPr>
          <p:cNvPr id="113" name="テキスト ボックス 223"/>
          <p:cNvSpPr txBox="1"/>
          <p:nvPr/>
        </p:nvSpPr>
        <p:spPr>
          <a:xfrm>
            <a:off x="5230633" y="5466920"/>
            <a:ext cx="165946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109" name="テキスト ボックス 108">
            <a:extLst>
              <a:ext uri="{FF2B5EF4-FFF2-40B4-BE49-F238E27FC236}">
                <a16:creationId xmlns:a16="http://schemas.microsoft.com/office/drawing/2014/main" id="{E8B75C8A-51CB-4CD7-A376-3F66FC2F08B7}"/>
              </a:ext>
            </a:extLst>
          </p:cNvPr>
          <p:cNvSpPr txBox="1"/>
          <p:nvPr/>
        </p:nvSpPr>
        <p:spPr>
          <a:xfrm>
            <a:off x="2506647" y="6645644"/>
            <a:ext cx="4139455" cy="261610"/>
          </a:xfrm>
          <a:prstGeom prst="rect">
            <a:avLst/>
          </a:prstGeom>
          <a:noFill/>
        </p:spPr>
        <p:txBody>
          <a:bodyPr wrap="square" rtlCol="0">
            <a:spAutoFit/>
          </a:bodyPr>
          <a:lstStyle/>
          <a:p>
            <a:r>
              <a:rPr kumimoji="1" lang="ja-JP" altLang="en-US" sz="1100" b="1" dirty="0"/>
              <a:t>届書様式及び届出時における留意点は裏面をご確認ください。</a:t>
            </a:r>
          </a:p>
        </p:txBody>
      </p:sp>
      <p:sp>
        <p:nvSpPr>
          <p:cNvPr id="118" name="正方形/長方形 117">
            <a:extLst>
              <a:ext uri="{FF2B5EF4-FFF2-40B4-BE49-F238E27FC236}">
                <a16:creationId xmlns:a16="http://schemas.microsoft.com/office/drawing/2014/main" id="{2110EF75-0689-4AB4-96F2-138DD57FBFD5}"/>
              </a:ext>
            </a:extLst>
          </p:cNvPr>
          <p:cNvSpPr/>
          <p:nvPr/>
        </p:nvSpPr>
        <p:spPr>
          <a:xfrm>
            <a:off x="5221803" y="4501184"/>
            <a:ext cx="1512000" cy="1603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a:t>
            </a:r>
            <a:r>
              <a:rPr lang="en-US" altLang="ja-JP" sz="900" dirty="0">
                <a:latin typeface="Meiryo UI" panose="020B0604030504040204" pitchFamily="50" charset="-128"/>
                <a:ea typeface="Meiryo UI" panose="020B0604030504040204" pitchFamily="50" charset="-128"/>
              </a:rPr>
              <a:t>14</a:t>
            </a:r>
            <a:r>
              <a:rPr lang="ja-JP" altLang="en-US" sz="900" dirty="0">
                <a:latin typeface="Meiryo UI" panose="020B0604030504040204" pitchFamily="50" charset="-128"/>
                <a:ea typeface="Meiryo UI" panose="020B0604030504040204" pitchFamily="50" charset="-128"/>
              </a:rPr>
              <a:t>日以上）</a:t>
            </a:r>
            <a:endParaRPr kumimoji="1" lang="ja-JP" altLang="en-US" sz="900" dirty="0">
              <a:latin typeface="Meiryo UI" panose="020B0604030504040204" pitchFamily="50" charset="-128"/>
              <a:ea typeface="Meiryo UI" panose="020B0604030504040204" pitchFamily="50" charset="-128"/>
            </a:endParaRPr>
          </a:p>
        </p:txBody>
      </p:sp>
      <p:sp>
        <p:nvSpPr>
          <p:cNvPr id="119" name="正方形/長方形 118">
            <a:extLst>
              <a:ext uri="{FF2B5EF4-FFF2-40B4-BE49-F238E27FC236}">
                <a16:creationId xmlns:a16="http://schemas.microsoft.com/office/drawing/2014/main" id="{3074F02F-93FC-47FF-BF55-EF01CDBA6A77}"/>
              </a:ext>
            </a:extLst>
          </p:cNvPr>
          <p:cNvSpPr/>
          <p:nvPr/>
        </p:nvSpPr>
        <p:spPr>
          <a:xfrm>
            <a:off x="6158829" y="3578158"/>
            <a:ext cx="1440000" cy="1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a:t>
            </a:r>
            <a:r>
              <a:rPr lang="ja-JP" altLang="en-US" sz="900" dirty="0">
                <a:solidFill>
                  <a:schemeClr val="bg1"/>
                </a:solidFill>
                <a:latin typeface="Meiryo UI" panose="020B0604030504040204" pitchFamily="50" charset="-128"/>
                <a:ea typeface="Meiryo UI" panose="020B0604030504040204" pitchFamily="50" charset="-128"/>
              </a:rPr>
              <a:t>月末を含む）</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5095026" y="4009567"/>
            <a:ext cx="3755006" cy="776661"/>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5234973" y="3910610"/>
            <a:ext cx="1603010" cy="181381"/>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改正により追加</a:t>
            </a:r>
          </a:p>
        </p:txBody>
      </p:sp>
      <p:sp>
        <p:nvSpPr>
          <p:cNvPr id="114" name="正方形/長方形 113"/>
          <p:cNvSpPr/>
          <p:nvPr/>
        </p:nvSpPr>
        <p:spPr>
          <a:xfrm>
            <a:off x="5095026" y="5158356"/>
            <a:ext cx="3729787" cy="1521329"/>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5287086" y="5053976"/>
            <a:ext cx="1603010" cy="181381"/>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改正により変更</a:t>
            </a:r>
          </a:p>
        </p:txBody>
      </p:sp>
      <p:sp>
        <p:nvSpPr>
          <p:cNvPr id="117" name="テキスト ボックス 116"/>
          <p:cNvSpPr txBox="1"/>
          <p:nvPr/>
        </p:nvSpPr>
        <p:spPr>
          <a:xfrm>
            <a:off x="6596411" y="5956067"/>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spTree>
    <p:extLst>
      <p:ext uri="{BB962C8B-B14F-4D97-AF65-F5344CB8AC3E}">
        <p14:creationId xmlns:p14="http://schemas.microsoft.com/office/powerpoint/2010/main" val="2054608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8" name="正方形/長方形 7"/>
          <p:cNvSpPr/>
          <p:nvPr/>
        </p:nvSpPr>
        <p:spPr>
          <a:xfrm>
            <a:off x="60927" y="153734"/>
            <a:ext cx="1860448" cy="2762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solidFill>
                  <a:schemeClr val="tx1"/>
                </a:solidFill>
              </a:rPr>
              <a:t>改正後の届出様式</a:t>
            </a:r>
          </a:p>
        </p:txBody>
      </p:sp>
      <p:sp>
        <p:nvSpPr>
          <p:cNvPr id="19" name="正方形/長方形 18"/>
          <p:cNvSpPr/>
          <p:nvPr/>
        </p:nvSpPr>
        <p:spPr>
          <a:xfrm>
            <a:off x="4732011" y="511539"/>
            <a:ext cx="4347982" cy="580306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正方形/長方形 19"/>
          <p:cNvSpPr/>
          <p:nvPr/>
        </p:nvSpPr>
        <p:spPr>
          <a:xfrm>
            <a:off x="4732013" y="116724"/>
            <a:ext cx="2011777" cy="3132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t>届出時における留意点</a:t>
            </a:r>
          </a:p>
        </p:txBody>
      </p:sp>
      <p:sp>
        <p:nvSpPr>
          <p:cNvPr id="21" name="テキスト ボックス 20"/>
          <p:cNvSpPr txBox="1"/>
          <p:nvPr/>
        </p:nvSpPr>
        <p:spPr>
          <a:xfrm>
            <a:off x="4707418" y="600025"/>
            <a:ext cx="4436582" cy="5778505"/>
          </a:xfrm>
          <a:prstGeom prst="rect">
            <a:avLst/>
          </a:prstGeom>
          <a:noFill/>
        </p:spPr>
        <p:txBody>
          <a:bodyPr wrap="square" rtlCol="0">
            <a:spAutoFit/>
          </a:bodyPr>
          <a:lstStyle/>
          <a:p>
            <a:pPr>
              <a:spcBef>
                <a:spcPts val="600"/>
              </a:spcBef>
            </a:pPr>
            <a:r>
              <a:rPr kumimoji="1" lang="ja-JP" altLang="en-US" sz="1400" dirty="0">
                <a:solidFill>
                  <a:schemeClr val="accent5">
                    <a:lumMod val="50000"/>
                  </a:schemeClr>
                </a:solidFill>
              </a:rPr>
              <a:t>① 届出の提出日</a:t>
            </a:r>
            <a:endParaRPr kumimoji="1" lang="en-US" altLang="ja-JP" sz="1400" dirty="0">
              <a:solidFill>
                <a:schemeClr val="accent5">
                  <a:lumMod val="50000"/>
                </a:schemeClr>
              </a:solidFill>
            </a:endParaRPr>
          </a:p>
          <a:p>
            <a:pPr>
              <a:spcBef>
                <a:spcPts val="300"/>
              </a:spcBef>
            </a:pPr>
            <a:r>
              <a:rPr kumimoji="1" lang="ja-JP" altLang="en-US" sz="1100" dirty="0">
                <a:solidFill>
                  <a:schemeClr val="accent5">
                    <a:lumMod val="50000"/>
                  </a:schemeClr>
                </a:solidFill>
              </a:rPr>
              <a:t>　</a:t>
            </a:r>
            <a:r>
              <a:rPr kumimoji="1" lang="ja-JP" altLang="en-US" sz="1100" dirty="0"/>
              <a:t>同月内に複数回に分けて育児休業等を取得する場合、その月に取得する最後の育児休業等の届出時にまとめて届出をいただくことが可能です。</a:t>
            </a:r>
            <a:endParaRPr kumimoji="1" lang="en-US" altLang="ja-JP" sz="1100" dirty="0"/>
          </a:p>
          <a:p>
            <a:r>
              <a:rPr kumimoji="1" lang="en-US" altLang="ja-JP" sz="900" dirty="0"/>
              <a:t>   ※</a:t>
            </a:r>
            <a:r>
              <a:rPr kumimoji="1" lang="ja-JP" altLang="en-US" sz="900" dirty="0"/>
              <a:t>　育児休業等の終了後１月以内に申出書を提出する場合には、 遅延理由書の添</a:t>
            </a:r>
            <a:endParaRPr kumimoji="1" lang="en-US" altLang="ja-JP" sz="900" dirty="0"/>
          </a:p>
          <a:p>
            <a:r>
              <a:rPr kumimoji="1" lang="ja-JP" altLang="en-US" sz="900" dirty="0"/>
              <a:t>　　  付は不要です。</a:t>
            </a:r>
            <a:endParaRPr kumimoji="1" lang="en-US" altLang="ja-JP" sz="900" dirty="0"/>
          </a:p>
          <a:p>
            <a:pPr>
              <a:spcBef>
                <a:spcPts val="600"/>
              </a:spcBef>
            </a:pPr>
            <a:r>
              <a:rPr kumimoji="1" lang="ja-JP" altLang="en-US" sz="1400" dirty="0">
                <a:solidFill>
                  <a:schemeClr val="accent5">
                    <a:lumMod val="50000"/>
                  </a:schemeClr>
                </a:solidFill>
              </a:rPr>
              <a:t>②個人番号（基礎年金番号）</a:t>
            </a:r>
            <a:endParaRPr kumimoji="1" lang="en-US" altLang="ja-JP" sz="1400" dirty="0">
              <a:solidFill>
                <a:schemeClr val="accent5">
                  <a:lumMod val="50000"/>
                </a:schemeClr>
              </a:solidFill>
            </a:endParaRPr>
          </a:p>
          <a:p>
            <a:pPr>
              <a:spcBef>
                <a:spcPts val="600"/>
              </a:spcBef>
            </a:pPr>
            <a:r>
              <a:rPr kumimoji="1" lang="ja-JP" altLang="en-US" sz="1100" dirty="0">
                <a:solidFill>
                  <a:schemeClr val="accent5">
                    <a:lumMod val="50000"/>
                  </a:schemeClr>
                </a:solidFill>
              </a:rPr>
              <a:t>　</a:t>
            </a:r>
            <a:r>
              <a:rPr kumimoji="1" lang="ja-JP" altLang="en-US" sz="1100" dirty="0"/>
              <a:t>健康保険組合に提出する届出には記載は不要です。</a:t>
            </a:r>
            <a:endParaRPr kumimoji="1" lang="en-US" altLang="ja-JP" sz="1100" dirty="0"/>
          </a:p>
          <a:p>
            <a:pPr>
              <a:spcBef>
                <a:spcPts val="600"/>
              </a:spcBef>
            </a:pPr>
            <a:r>
              <a:rPr kumimoji="1" lang="ja-JP" altLang="en-US" sz="1400" dirty="0">
                <a:solidFill>
                  <a:schemeClr val="accent5">
                    <a:lumMod val="50000"/>
                  </a:schemeClr>
                </a:solidFill>
              </a:rPr>
              <a:t>③育児休業等取得日数</a:t>
            </a:r>
            <a:endParaRPr kumimoji="1" lang="en-US" altLang="ja-JP" sz="1400" dirty="0">
              <a:solidFill>
                <a:schemeClr val="accent5">
                  <a:lumMod val="50000"/>
                </a:schemeClr>
              </a:solidFill>
            </a:endParaRPr>
          </a:p>
          <a:p>
            <a:pPr>
              <a:spcBef>
                <a:spcPts val="300"/>
              </a:spcBef>
            </a:pPr>
            <a:r>
              <a:rPr kumimoji="1" lang="ja-JP" altLang="en-US" sz="1100" dirty="0"/>
              <a:t>　育児休業等の開始年月日と終了年月日の翌日が同月内である場合、育児休業等の日数を記載してください。</a:t>
            </a:r>
            <a:endParaRPr kumimoji="1" lang="en-US" altLang="ja-JP" sz="1100" dirty="0"/>
          </a:p>
          <a:p>
            <a:r>
              <a:rPr kumimoji="1" lang="ja-JP" altLang="en-US" sz="900" dirty="0"/>
              <a:t>    </a:t>
            </a:r>
            <a:r>
              <a:rPr kumimoji="1" lang="en-US" altLang="ja-JP" sz="900" dirty="0"/>
              <a:t>※</a:t>
            </a:r>
            <a:r>
              <a:rPr kumimoji="1" lang="ja-JP" altLang="en-US" sz="900" dirty="0"/>
              <a:t>　④「就業予定日数」は育児休業等の日数に算入されません。</a:t>
            </a:r>
          </a:p>
          <a:p>
            <a:r>
              <a:rPr kumimoji="1" lang="en-US" altLang="ja-JP" sz="900" dirty="0"/>
              <a:t>    ※</a:t>
            </a:r>
            <a:r>
              <a:rPr kumimoji="1" lang="ja-JP" altLang="en-US" sz="900" dirty="0"/>
              <a:t>　土日等の休日など労務に服さない日も含め、</a:t>
            </a:r>
            <a:r>
              <a:rPr kumimoji="1" lang="en-US" altLang="ja-JP" sz="900" dirty="0"/>
              <a:t>14</a:t>
            </a:r>
            <a:r>
              <a:rPr kumimoji="1" lang="ja-JP" altLang="en-US" sz="900" dirty="0"/>
              <a:t>日以上の日数が必要です。</a:t>
            </a:r>
            <a:endParaRPr kumimoji="1" lang="en-US" altLang="ja-JP" sz="900" dirty="0"/>
          </a:p>
          <a:p>
            <a:r>
              <a:rPr kumimoji="1" lang="ja-JP" altLang="en-US" sz="900" dirty="0"/>
              <a:t>    </a:t>
            </a:r>
            <a:r>
              <a:rPr kumimoji="1" lang="en-US" altLang="ja-JP" sz="900" dirty="0"/>
              <a:t>※     </a:t>
            </a:r>
            <a:r>
              <a:rPr kumimoji="1" lang="ja-JP" altLang="en-US" sz="900" dirty="0"/>
              <a:t>同月内に複数回の育児休業等を取得する場合は、合算した日数を記載してく</a:t>
            </a:r>
            <a:endParaRPr kumimoji="1" lang="en-US" altLang="ja-JP" sz="900" dirty="0"/>
          </a:p>
          <a:p>
            <a:r>
              <a:rPr kumimoji="1" lang="en-US" altLang="ja-JP" sz="900" dirty="0"/>
              <a:t>             </a:t>
            </a:r>
            <a:r>
              <a:rPr kumimoji="1" lang="ja-JP" altLang="en-US" sz="900" dirty="0"/>
              <a:t>ださい。</a:t>
            </a:r>
            <a:endParaRPr kumimoji="1" lang="en-US" altLang="ja-JP" sz="900" dirty="0"/>
          </a:p>
          <a:p>
            <a:pPr>
              <a:spcBef>
                <a:spcPts val="600"/>
              </a:spcBef>
            </a:pPr>
            <a:r>
              <a:rPr kumimoji="1" lang="ja-JP" altLang="en-US" sz="1400" dirty="0"/>
              <a:t> </a:t>
            </a:r>
            <a:r>
              <a:rPr kumimoji="1" lang="ja-JP" altLang="en-US" sz="1400" dirty="0">
                <a:solidFill>
                  <a:schemeClr val="accent5">
                    <a:lumMod val="50000"/>
                  </a:schemeClr>
                </a:solidFill>
              </a:rPr>
              <a:t>④ 就業予定日数</a:t>
            </a:r>
            <a:endParaRPr kumimoji="1" lang="en-US" altLang="ja-JP" sz="1400" dirty="0">
              <a:solidFill>
                <a:schemeClr val="accent5">
                  <a:lumMod val="50000"/>
                </a:schemeClr>
              </a:solidFill>
            </a:endParaRPr>
          </a:p>
          <a:p>
            <a:pPr>
              <a:spcBef>
                <a:spcPts val="300"/>
              </a:spcBef>
            </a:pPr>
            <a:r>
              <a:rPr kumimoji="1" lang="ja-JP" altLang="en-US" sz="1100" dirty="0">
                <a:solidFill>
                  <a:schemeClr val="accent5">
                    <a:lumMod val="50000"/>
                  </a:schemeClr>
                </a:solidFill>
              </a:rPr>
              <a:t>　</a:t>
            </a:r>
            <a:r>
              <a:rPr kumimoji="1" lang="ja-JP" altLang="en-US" sz="1100" dirty="0"/>
              <a:t>労使協定に基づき、出生時育児休業（産後パパ育休）期間中に労働者と事業主の間で事前に調整して就業を行う場合、その日数を記載してください。</a:t>
            </a:r>
            <a:endParaRPr kumimoji="1" lang="en-US" altLang="ja-JP" sz="1100" dirty="0"/>
          </a:p>
          <a:p>
            <a:pPr>
              <a:spcBef>
                <a:spcPts val="300"/>
              </a:spcBef>
            </a:pPr>
            <a:r>
              <a:rPr kumimoji="1" lang="ja-JP" altLang="en-US" sz="900" dirty="0"/>
              <a:t>　</a:t>
            </a:r>
            <a:r>
              <a:rPr kumimoji="1" lang="en-US" altLang="ja-JP" sz="900" dirty="0"/>
              <a:t>※</a:t>
            </a:r>
            <a:r>
              <a:rPr kumimoji="1" lang="ja-JP" altLang="en-US" sz="900" dirty="0"/>
              <a:t>　就業予定日数の算定方法は以下のとおりです。</a:t>
            </a:r>
            <a:endParaRPr kumimoji="1" lang="en-US" altLang="ja-JP" sz="900" dirty="0"/>
          </a:p>
          <a:p>
            <a:r>
              <a:rPr kumimoji="1" lang="en-US" altLang="ja-JP" sz="900" dirty="0"/>
              <a:t>       </a:t>
            </a:r>
            <a:r>
              <a:rPr kumimoji="1" lang="ja-JP" altLang="en-US" sz="900" dirty="0"/>
              <a:t>  ・日単位の場合はその日数</a:t>
            </a:r>
            <a:endParaRPr kumimoji="1" lang="en-US" altLang="ja-JP" sz="900" dirty="0"/>
          </a:p>
          <a:p>
            <a:r>
              <a:rPr kumimoji="1" lang="en-US" altLang="ja-JP" sz="900" dirty="0"/>
              <a:t>         </a:t>
            </a:r>
            <a:r>
              <a:rPr kumimoji="1" lang="ja-JP" altLang="en-US" sz="900" dirty="0"/>
              <a:t>・時間単位の場合はその時間の合計を一日の所定労働時間で除した数</a:t>
            </a:r>
            <a:endParaRPr kumimoji="1" lang="en-US" altLang="ja-JP" sz="900" dirty="0"/>
          </a:p>
          <a:p>
            <a:r>
              <a:rPr kumimoji="1" lang="ja-JP" altLang="en-US" sz="900" dirty="0"/>
              <a:t>　　（１未満の数は切り捨て）</a:t>
            </a:r>
            <a:endParaRPr kumimoji="1" lang="en-US" altLang="ja-JP" sz="900" dirty="0"/>
          </a:p>
          <a:p>
            <a:pPr>
              <a:spcBef>
                <a:spcPts val="300"/>
              </a:spcBef>
            </a:pPr>
            <a:r>
              <a:rPr kumimoji="1" lang="ja-JP" altLang="en-US" sz="900" dirty="0"/>
              <a:t>　例）就業時間が合計</a:t>
            </a:r>
            <a:r>
              <a:rPr kumimoji="1" lang="en-US" altLang="ja-JP" sz="900" dirty="0"/>
              <a:t>20</a:t>
            </a:r>
            <a:r>
              <a:rPr kumimoji="1" lang="ja-JP" altLang="en-US" sz="900" dirty="0"/>
              <a:t>時間（一日の所定労働時間が</a:t>
            </a:r>
            <a:r>
              <a:rPr kumimoji="1" lang="en-US" altLang="ja-JP" sz="900" dirty="0"/>
              <a:t>8</a:t>
            </a:r>
            <a:r>
              <a:rPr kumimoji="1" lang="ja-JP" altLang="en-US" sz="900" dirty="0"/>
              <a:t>時間）であった場合、</a:t>
            </a:r>
            <a:endParaRPr kumimoji="1" lang="en-US" altLang="ja-JP" sz="900" dirty="0"/>
          </a:p>
          <a:p>
            <a:pPr>
              <a:spcBef>
                <a:spcPts val="300"/>
              </a:spcBef>
            </a:pPr>
            <a:r>
              <a:rPr kumimoji="1" lang="ja-JP" altLang="en-US" sz="900" dirty="0"/>
              <a:t>　　　（</a:t>
            </a:r>
            <a:r>
              <a:rPr kumimoji="1" lang="en-US" altLang="ja-JP" sz="900" dirty="0"/>
              <a:t>20÷8</a:t>
            </a:r>
            <a:r>
              <a:rPr kumimoji="1" lang="ja-JP" altLang="en-US" sz="900" dirty="0"/>
              <a:t>＝</a:t>
            </a:r>
            <a:r>
              <a:rPr kumimoji="1" lang="en-US" altLang="ja-JP" sz="900" dirty="0"/>
              <a:t>2</a:t>
            </a:r>
            <a:r>
              <a:rPr kumimoji="1" lang="en-US" altLang="ja-JP" sz="900" strike="sngStrike" dirty="0"/>
              <a:t>.5</a:t>
            </a:r>
            <a:r>
              <a:rPr kumimoji="1" lang="ja-JP" altLang="en-US" sz="900" dirty="0"/>
              <a:t>）となり、就労予定日数は「２日」となります。</a:t>
            </a:r>
            <a:endParaRPr kumimoji="1" lang="en-US" altLang="ja-JP" sz="900" dirty="0"/>
          </a:p>
          <a:p>
            <a:pPr>
              <a:spcBef>
                <a:spcPts val="600"/>
              </a:spcBef>
            </a:pPr>
            <a:r>
              <a:rPr kumimoji="1" lang="ja-JP" altLang="en-US" sz="1400" dirty="0"/>
              <a:t> </a:t>
            </a:r>
            <a:r>
              <a:rPr kumimoji="1" lang="ja-JP" altLang="en-US" sz="1400" dirty="0">
                <a:solidFill>
                  <a:schemeClr val="accent5">
                    <a:lumMod val="50000"/>
                  </a:schemeClr>
                </a:solidFill>
              </a:rPr>
              <a:t>⑤ 育休等取得内訳</a:t>
            </a:r>
            <a:endParaRPr kumimoji="1" lang="en-US" altLang="ja-JP" sz="1400" dirty="0">
              <a:solidFill>
                <a:schemeClr val="accent5">
                  <a:lumMod val="50000"/>
                </a:schemeClr>
              </a:solidFill>
            </a:endParaRPr>
          </a:p>
          <a:p>
            <a:pPr>
              <a:spcBef>
                <a:spcPts val="300"/>
              </a:spcBef>
            </a:pPr>
            <a:r>
              <a:rPr kumimoji="1" lang="ja-JP" altLang="en-US" sz="1100" dirty="0"/>
              <a:t>　 同月内に育休等を複数回取得した場合、取得したそれぞれの育休等の期間を記載してください。</a:t>
            </a:r>
            <a:endParaRPr kumimoji="1" lang="en-US" altLang="ja-JP" sz="1100" dirty="0"/>
          </a:p>
          <a:p>
            <a:r>
              <a:rPr kumimoji="1" lang="ja-JP" altLang="en-US" sz="900" dirty="0"/>
              <a:t>　  </a:t>
            </a:r>
            <a:r>
              <a:rPr kumimoji="1" lang="en-US" altLang="ja-JP" sz="900" dirty="0"/>
              <a:t>※</a:t>
            </a:r>
            <a:r>
              <a:rPr kumimoji="1" lang="ja-JP" altLang="en-US" sz="900" dirty="0"/>
              <a:t>　共通記載欄の⑩「育児休業等取得年月日」には、同月内の最初に取得した</a:t>
            </a:r>
            <a:endParaRPr kumimoji="1" lang="en-US" altLang="ja-JP" sz="900" dirty="0"/>
          </a:p>
          <a:p>
            <a:r>
              <a:rPr kumimoji="1" lang="ja-JP" altLang="en-US" sz="900" dirty="0"/>
              <a:t>　　　  育児休業等の開始年月日、⑪「育児休業等終了（予定）年月日」には、同</a:t>
            </a:r>
            <a:endParaRPr kumimoji="1" lang="en-US" altLang="ja-JP" sz="900" dirty="0"/>
          </a:p>
          <a:p>
            <a:r>
              <a:rPr kumimoji="1" lang="ja-JP" altLang="en-US" sz="900" dirty="0"/>
              <a:t>　　　  月内の最後に取得した育児休業等の終了年月日を記載してください。</a:t>
            </a:r>
            <a:endParaRPr kumimoji="1" lang="en-US" altLang="ja-JP" sz="900" dirty="0"/>
          </a:p>
        </p:txBody>
      </p:sp>
      <p:pic>
        <p:nvPicPr>
          <p:cNvPr id="3" name="図 2">
            <a:extLst>
              <a:ext uri="{FF2B5EF4-FFF2-40B4-BE49-F238E27FC236}">
                <a16:creationId xmlns:a16="http://schemas.microsoft.com/office/drawing/2014/main" id="{02C7088C-1C42-473C-A686-A29E4239BE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74800" y="1362757"/>
            <a:ext cx="6278531" cy="4607076"/>
          </a:xfrm>
          <a:prstGeom prst="rect">
            <a:avLst/>
          </a:prstGeom>
          <a:ln w="12700">
            <a:solidFill>
              <a:schemeClr val="tx1"/>
            </a:solidFill>
          </a:ln>
        </p:spPr>
      </p:pic>
      <p:sp>
        <p:nvSpPr>
          <p:cNvPr id="7" name="角丸四角形 15">
            <a:extLst>
              <a:ext uri="{FF2B5EF4-FFF2-40B4-BE49-F238E27FC236}">
                <a16:creationId xmlns:a16="http://schemas.microsoft.com/office/drawing/2014/main" id="{970EA9F6-04E1-48B4-8288-DB61DF6E2B1B}"/>
              </a:ext>
            </a:extLst>
          </p:cNvPr>
          <p:cNvSpPr/>
          <p:nvPr/>
        </p:nvSpPr>
        <p:spPr>
          <a:xfrm>
            <a:off x="4732012" y="6388804"/>
            <a:ext cx="4347982" cy="427033"/>
          </a:xfrm>
          <a:prstGeom prst="roundRect">
            <a:avLst>
              <a:gd name="adj" fmla="val 0"/>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1100" b="1" dirty="0">
                <a:solidFill>
                  <a:srgbClr val="103185"/>
                </a:solidFill>
                <a:latin typeface="メイリオ" panose="020B0604030504040204" pitchFamily="50" charset="-128"/>
                <a:ea typeface="メイリオ" panose="020B0604030504040204" pitchFamily="50" charset="-128"/>
              </a:rPr>
              <a:t>お問合せ先</a:t>
            </a:r>
            <a:endParaRPr kumimoji="1" lang="en-US" altLang="ja-JP" sz="1100" b="1">
              <a:solidFill>
                <a:srgbClr val="103185"/>
              </a:solidFill>
              <a:latin typeface="メイリオ" panose="020B0604030504040204" pitchFamily="50" charset="-128"/>
              <a:ea typeface="メイリオ" panose="020B0604030504040204" pitchFamily="50" charset="-128"/>
            </a:endParaRPr>
          </a:p>
          <a:p>
            <a:pPr algn="ctr">
              <a:spcBef>
                <a:spcPts val="300"/>
              </a:spcBef>
            </a:pPr>
            <a:r>
              <a:rPr kumimoji="1" lang="ja-JP" altLang="en-US" sz="1100" b="1">
                <a:solidFill>
                  <a:srgbClr val="103185"/>
                </a:solidFill>
                <a:latin typeface="メイリオ" panose="020B0604030504040204" pitchFamily="50" charset="-128"/>
                <a:ea typeface="メイリオ" panose="020B0604030504040204" pitchFamily="50" charset="-128"/>
              </a:rPr>
              <a:t>業務部　</a:t>
            </a:r>
            <a:r>
              <a:rPr kumimoji="1" lang="ja-JP" altLang="en-US" sz="1100" b="1" dirty="0">
                <a:solidFill>
                  <a:srgbClr val="103185"/>
                </a:solidFill>
                <a:latin typeface="メイリオ" panose="020B0604030504040204" pitchFamily="50" charset="-128"/>
                <a:ea typeface="メイリオ" panose="020B0604030504040204" pitchFamily="50" charset="-128"/>
              </a:rPr>
              <a:t>業務課　適用係　℡　</a:t>
            </a:r>
            <a:r>
              <a:rPr kumimoji="1" lang="en-US" altLang="ja-JP" sz="1100" b="1" dirty="0">
                <a:solidFill>
                  <a:srgbClr val="103185"/>
                </a:solidFill>
                <a:latin typeface="メイリオ" panose="020B0604030504040204" pitchFamily="50" charset="-128"/>
                <a:ea typeface="メイリオ" panose="020B0604030504040204" pitchFamily="50" charset="-128"/>
              </a:rPr>
              <a:t>03-3862-1055</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338568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847</Words>
  <Application>Microsoft Office PowerPoint</Application>
  <PresentationFormat>画面に合わせる (4:3)</PresentationFormat>
  <Paragraphs>95</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HGP創英角ﾎﾟｯﾌﾟ体</vt:lpstr>
      <vt:lpstr>HG丸ｺﾞｼｯｸM-PRO</vt:lpstr>
      <vt:lpstr>HG創英角ﾎﾟｯﾌﾟ体</vt:lpstr>
      <vt:lpstr>Meiryo UI</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西野 智樹(nishino-tomoki)</dc:creator>
  <cp:lastModifiedBy>HPK25</cp:lastModifiedBy>
  <cp:revision>4</cp:revision>
  <dcterms:modified xsi:type="dcterms:W3CDTF">2022-09-22T05:49:19Z</dcterms:modified>
</cp:coreProperties>
</file>